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3"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C27D16-5912-4F14-8494-77F1C612D9C1}" type="datetimeFigureOut">
              <a:rPr lang="en-US" smtClean="0"/>
              <a:t>5/7/2024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F87F6-F4A3-4905-AF90-6B21ED1E626C}" type="slidenum">
              <a:rPr lang="en-US" smtClean="0"/>
              <a:t>‹#›</a:t>
            </a:fld>
            <a:endParaRPr lang="en-US"/>
          </a:p>
        </p:txBody>
      </p:sp>
    </p:spTree>
    <p:extLst>
      <p:ext uri="{BB962C8B-B14F-4D97-AF65-F5344CB8AC3E}">
        <p14:creationId xmlns:p14="http://schemas.microsoft.com/office/powerpoint/2010/main" val="1666251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F87F6-F4A3-4905-AF90-6B21ED1E626C}" type="slidenum">
              <a:rPr lang="en-US" smtClean="0"/>
              <a:t>5</a:t>
            </a:fld>
            <a:endParaRPr lang="en-US"/>
          </a:p>
        </p:txBody>
      </p:sp>
    </p:spTree>
    <p:extLst>
      <p:ext uri="{BB962C8B-B14F-4D97-AF65-F5344CB8AC3E}">
        <p14:creationId xmlns:p14="http://schemas.microsoft.com/office/powerpoint/2010/main" val="1362110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9420-22AE-9049-6477-D4F5F1C02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CD91AE-A910-0D48-234F-EF5B6715BF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82037A-4676-9BD3-7872-0620DF998C29}"/>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5" name="Footer Placeholder 4">
            <a:extLst>
              <a:ext uri="{FF2B5EF4-FFF2-40B4-BE49-F238E27FC236}">
                <a16:creationId xmlns:a16="http://schemas.microsoft.com/office/drawing/2014/main" id="{EC68DA12-BE9C-006B-1A90-4C3FE397D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D25321-DFCE-00BF-3C7D-01A912AE5740}"/>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102580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52015-164F-0EDD-FF17-AAEB4660D7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0B81F8-AAA5-3E5F-C4D6-20384E0FC5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C6521A-646D-8899-7FBD-B2C0D21626B1}"/>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5" name="Footer Placeholder 4">
            <a:extLst>
              <a:ext uri="{FF2B5EF4-FFF2-40B4-BE49-F238E27FC236}">
                <a16:creationId xmlns:a16="http://schemas.microsoft.com/office/drawing/2014/main" id="{8DC5AE98-DAF8-EFF9-C2A2-0E91128EAC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1B32B-6366-05A8-6AD2-D904B6EA7AC9}"/>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370483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33FD6A-004F-8ADA-B91E-AEFD5043AA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8A729B-C74B-70F8-B79E-1C39EA294E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E7EE5-B0A8-3A25-384F-D097E28B8B20}"/>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5" name="Footer Placeholder 4">
            <a:extLst>
              <a:ext uri="{FF2B5EF4-FFF2-40B4-BE49-F238E27FC236}">
                <a16:creationId xmlns:a16="http://schemas.microsoft.com/office/drawing/2014/main" id="{32FFA6D5-23F0-47FD-AA7B-B9063D339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B95537-54E4-4C5C-8FEE-9090DD1EEFF7}"/>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242196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F7CF-75B4-C587-8917-EE646EA100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3A12A9-B1A1-2774-A9A5-86D22FDC69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944298-B88A-FD02-26AB-FF7DCB258877}"/>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5" name="Footer Placeholder 4">
            <a:extLst>
              <a:ext uri="{FF2B5EF4-FFF2-40B4-BE49-F238E27FC236}">
                <a16:creationId xmlns:a16="http://schemas.microsoft.com/office/drawing/2014/main" id="{C8C99F4A-1A5F-2F5A-E8C2-787E8E88F2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C60BF-426B-FC72-44C2-B50D91C6AF77}"/>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2593073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1C13-61B7-F711-C8C3-6E714A7E8B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3EC538-73A0-1F9F-8E51-D10E7566C9F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A2471E-4212-5E00-97B5-5200C3B9918B}"/>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5" name="Footer Placeholder 4">
            <a:extLst>
              <a:ext uri="{FF2B5EF4-FFF2-40B4-BE49-F238E27FC236}">
                <a16:creationId xmlns:a16="http://schemas.microsoft.com/office/drawing/2014/main" id="{C5EE4367-EFEA-6E49-1D97-D6F7233833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A60BAE-A781-7334-46BF-35D9A70759CF}"/>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236137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6A0D-E9D6-763D-4E99-E84DB5D404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DED7EC-BAA6-9D61-A8F2-E68CCC1C3E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6F3BDB-D321-FE02-BD5A-2BEC11C8C8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6E3883-EF48-606D-E0B1-A9F5AB7FA1BF}"/>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6" name="Footer Placeholder 5">
            <a:extLst>
              <a:ext uri="{FF2B5EF4-FFF2-40B4-BE49-F238E27FC236}">
                <a16:creationId xmlns:a16="http://schemas.microsoft.com/office/drawing/2014/main" id="{4C4EA967-E423-0208-AB6E-E4A6EBFA4B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CD7A70-DF09-6DEA-94E7-BF031AE576C6}"/>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246130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0637-26B5-9BBE-0399-CDEE73D788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C6CA9A-691F-1809-4084-E4B41834D3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C69956-45D5-B341-E01F-3D265E4B5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8BE6DB-343B-BA4A-D893-1E56F426B3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9B408B-4651-CCA2-5BF0-9E2A37A64C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67CAAB-126F-62DE-70D7-E0003B4C584E}"/>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8" name="Footer Placeholder 7">
            <a:extLst>
              <a:ext uri="{FF2B5EF4-FFF2-40B4-BE49-F238E27FC236}">
                <a16:creationId xmlns:a16="http://schemas.microsoft.com/office/drawing/2014/main" id="{DF4733AA-11D8-CDAD-34C1-264022A1AB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0EE6F0-0B32-45AE-A106-A8BE2A0F55AA}"/>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2892443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0A75-FF5C-FAC5-B3D0-8D7B4AA514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2F4947-6814-5EF0-F2D9-C8298E8F2765}"/>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4" name="Footer Placeholder 3">
            <a:extLst>
              <a:ext uri="{FF2B5EF4-FFF2-40B4-BE49-F238E27FC236}">
                <a16:creationId xmlns:a16="http://schemas.microsoft.com/office/drawing/2014/main" id="{8C74DCB5-5AE7-29E2-A3BD-2669D92A3E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135E2D-22E3-159A-4838-5B099EAF6A50}"/>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181141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AEC348-9D6E-F48D-8F51-66A6D7F44B55}"/>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3" name="Footer Placeholder 2">
            <a:extLst>
              <a:ext uri="{FF2B5EF4-FFF2-40B4-BE49-F238E27FC236}">
                <a16:creationId xmlns:a16="http://schemas.microsoft.com/office/drawing/2014/main" id="{C70F721A-8361-2B24-5E84-722F0F53A3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54EAC7-0FCB-BDC0-6A7A-3796F1D920ED}"/>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361048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0A3F6-FB52-F0DA-4BD3-084FD35A01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EE8393-E505-45F7-D1BB-BA84DB0343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F16A5C-FDA6-0ADA-19E6-F779DF50E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858B89-2D1E-D143-8F9E-B21C27726BC6}"/>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6" name="Footer Placeholder 5">
            <a:extLst>
              <a:ext uri="{FF2B5EF4-FFF2-40B4-BE49-F238E27FC236}">
                <a16:creationId xmlns:a16="http://schemas.microsoft.com/office/drawing/2014/main" id="{1BAA697E-3B47-CC1C-39FF-FAF7364CC5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D0CB9D-C99A-1C63-5EFB-B7BBBAEB2CF4}"/>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269987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B45A-B6FC-F14F-B2B3-B190085D9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CC65A2-9488-79B3-1939-154656D40B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CCD568-7DEC-53D2-F35D-D4E826A3B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A4B55D-1B08-4240-D603-B83962B9CBFE}"/>
              </a:ext>
            </a:extLst>
          </p:cNvPr>
          <p:cNvSpPr>
            <a:spLocks noGrp="1"/>
          </p:cNvSpPr>
          <p:nvPr>
            <p:ph type="dt" sz="half" idx="10"/>
          </p:nvPr>
        </p:nvSpPr>
        <p:spPr/>
        <p:txBody>
          <a:bodyPr/>
          <a:lstStyle/>
          <a:p>
            <a:fld id="{F1B831E3-4530-495A-AF9B-72FA091EA5CD}" type="datetimeFigureOut">
              <a:rPr lang="en-US" smtClean="0"/>
              <a:t>5/7/2024</a:t>
            </a:fld>
            <a:endParaRPr lang="en-US"/>
          </a:p>
        </p:txBody>
      </p:sp>
      <p:sp>
        <p:nvSpPr>
          <p:cNvPr id="6" name="Footer Placeholder 5">
            <a:extLst>
              <a:ext uri="{FF2B5EF4-FFF2-40B4-BE49-F238E27FC236}">
                <a16:creationId xmlns:a16="http://schemas.microsoft.com/office/drawing/2014/main" id="{76A50DC9-A269-70A5-E360-EB407A1EC8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95D56-4DEC-49E8-5CA3-D4FA5D07D1EB}"/>
              </a:ext>
            </a:extLst>
          </p:cNvPr>
          <p:cNvSpPr>
            <a:spLocks noGrp="1"/>
          </p:cNvSpPr>
          <p:nvPr>
            <p:ph type="sldNum" sz="quarter" idx="12"/>
          </p:nvPr>
        </p:nvSpPr>
        <p:spPr/>
        <p:txBody>
          <a:bodyPr/>
          <a:lstStyle/>
          <a:p>
            <a:fld id="{4E118874-C89D-4559-8EA5-564B021B8D9A}" type="slidenum">
              <a:rPr lang="en-US" smtClean="0"/>
              <a:t>‹#›</a:t>
            </a:fld>
            <a:endParaRPr lang="en-US"/>
          </a:p>
        </p:txBody>
      </p:sp>
    </p:spTree>
    <p:extLst>
      <p:ext uri="{BB962C8B-B14F-4D97-AF65-F5344CB8AC3E}">
        <p14:creationId xmlns:p14="http://schemas.microsoft.com/office/powerpoint/2010/main" val="94510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DBC390-2749-1281-EE54-3D930B49AD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F853CE-A4D4-9BA5-C957-E2E2B4243A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F1386-9789-92D6-6ED8-57A70F3A7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1B831E3-4530-495A-AF9B-72FA091EA5CD}" type="datetimeFigureOut">
              <a:rPr lang="en-US" smtClean="0"/>
              <a:t>5/7/2024</a:t>
            </a:fld>
            <a:endParaRPr lang="en-US"/>
          </a:p>
        </p:txBody>
      </p:sp>
      <p:sp>
        <p:nvSpPr>
          <p:cNvPr id="5" name="Footer Placeholder 4">
            <a:extLst>
              <a:ext uri="{FF2B5EF4-FFF2-40B4-BE49-F238E27FC236}">
                <a16:creationId xmlns:a16="http://schemas.microsoft.com/office/drawing/2014/main" id="{BF7B47AE-2A9B-C711-15C6-76A9F3AB5A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72E82F0-7DF9-D31E-41E8-32E6070AC0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E118874-C89D-4559-8EA5-564B021B8D9A}" type="slidenum">
              <a:rPr lang="en-US" smtClean="0"/>
              <a:t>‹#›</a:t>
            </a:fld>
            <a:endParaRPr lang="en-US"/>
          </a:p>
        </p:txBody>
      </p:sp>
    </p:spTree>
    <p:extLst>
      <p:ext uri="{BB962C8B-B14F-4D97-AF65-F5344CB8AC3E}">
        <p14:creationId xmlns:p14="http://schemas.microsoft.com/office/powerpoint/2010/main" val="1083456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44C2D4-4CDB-4C8B-D0E3-F2B980FC6D80}"/>
              </a:ext>
            </a:extLst>
          </p:cNvPr>
          <p:cNvSpPr>
            <a:spLocks noGrp="1"/>
          </p:cNvSpPr>
          <p:nvPr>
            <p:ph type="ctrTitle"/>
          </p:nvPr>
        </p:nvSpPr>
        <p:spPr>
          <a:xfrm>
            <a:off x="920495" y="1043230"/>
            <a:ext cx="10506455" cy="2967208"/>
          </a:xfrm>
        </p:spPr>
        <p:txBody>
          <a:bodyPr>
            <a:normAutofit/>
          </a:bodyPr>
          <a:lstStyle/>
          <a:p>
            <a:pPr algn="l"/>
            <a:r>
              <a:rPr lang="en-US" sz="8000" dirty="0">
                <a:solidFill>
                  <a:srgbClr val="0070C0"/>
                </a:solidFill>
              </a:rPr>
              <a:t>Kingston Heritage Commission</a:t>
            </a:r>
          </a:p>
        </p:txBody>
      </p:sp>
      <p:sp>
        <p:nvSpPr>
          <p:cNvPr id="3" name="Subtitle 2">
            <a:extLst>
              <a:ext uri="{FF2B5EF4-FFF2-40B4-BE49-F238E27FC236}">
                <a16:creationId xmlns:a16="http://schemas.microsoft.com/office/drawing/2014/main" id="{A444C60D-E2B1-533D-54AE-4EE4CFBDD8C2}"/>
              </a:ext>
            </a:extLst>
          </p:cNvPr>
          <p:cNvSpPr>
            <a:spLocks noGrp="1"/>
          </p:cNvSpPr>
          <p:nvPr>
            <p:ph type="subTitle" idx="1"/>
          </p:nvPr>
        </p:nvSpPr>
        <p:spPr>
          <a:xfrm>
            <a:off x="7400924" y="4619624"/>
            <a:ext cx="3946779" cy="1038225"/>
          </a:xfrm>
        </p:spPr>
        <p:txBody>
          <a:bodyPr>
            <a:normAutofit/>
          </a:bodyPr>
          <a:lstStyle/>
          <a:p>
            <a:pPr algn="r"/>
            <a:r>
              <a:rPr lang="en-US"/>
              <a:t>Program Update to Board of Selectmen 5/6/2024</a:t>
            </a:r>
          </a:p>
        </p:txBody>
      </p:sp>
      <p:sp>
        <p:nvSpPr>
          <p:cNvPr id="10"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967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5AA63-8515-0367-3110-F648721A057A}"/>
              </a:ext>
            </a:extLst>
          </p:cNvPr>
          <p:cNvSpPr>
            <a:spLocks noGrp="1"/>
          </p:cNvSpPr>
          <p:nvPr>
            <p:ph type="title"/>
          </p:nvPr>
        </p:nvSpPr>
        <p:spPr/>
        <p:txBody>
          <a:bodyPr/>
          <a:lstStyle/>
          <a:p>
            <a:r>
              <a:rPr lang="en-US" b="1" dirty="0">
                <a:solidFill>
                  <a:srgbClr val="0070C0"/>
                </a:solidFill>
              </a:rPr>
              <a:t>Kingston Heritage Commission</a:t>
            </a:r>
          </a:p>
        </p:txBody>
      </p:sp>
      <p:sp>
        <p:nvSpPr>
          <p:cNvPr id="3" name="Content Placeholder 2">
            <a:extLst>
              <a:ext uri="{FF2B5EF4-FFF2-40B4-BE49-F238E27FC236}">
                <a16:creationId xmlns:a16="http://schemas.microsoft.com/office/drawing/2014/main" id="{F053FDC0-3703-36D8-E845-5061B1D2A341}"/>
              </a:ext>
            </a:extLst>
          </p:cNvPr>
          <p:cNvSpPr>
            <a:spLocks noGrp="1"/>
          </p:cNvSpPr>
          <p:nvPr>
            <p:ph idx="1"/>
          </p:nvPr>
        </p:nvSpPr>
        <p:spPr/>
        <p:txBody>
          <a:bodyPr/>
          <a:lstStyle/>
          <a:p>
            <a:pPr>
              <a:buFont typeface="Wingdings" panose="05000000000000000000" pitchFamily="2" charset="2"/>
              <a:buChar char="q"/>
            </a:pPr>
            <a:r>
              <a:rPr lang="en-US" dirty="0"/>
              <a:t> </a:t>
            </a:r>
            <a:r>
              <a:rPr lang="en-US" sz="3000" b="1" dirty="0"/>
              <a:t>Mission</a:t>
            </a:r>
            <a:r>
              <a:rPr lang="en-US" b="1" dirty="0"/>
              <a:t> Statement</a:t>
            </a:r>
            <a:r>
              <a:rPr lang="en-US" dirty="0"/>
              <a:t>:</a:t>
            </a:r>
          </a:p>
          <a:p>
            <a:pPr lvl="1">
              <a:buFont typeface="Wingdings" panose="05000000000000000000" pitchFamily="2" charset="2"/>
              <a:buChar char="q"/>
            </a:pPr>
            <a:r>
              <a:rPr lang="en-US" sz="2600" i="1" dirty="0"/>
              <a:t>The mission of the Kingston Heritage Commission is to recognize, promote, protect, and preserve the historic and cultural resources within the Town of Kingston for the education, pleasure and enrichment of the residents of the Town, County and State as a whole</a:t>
            </a:r>
          </a:p>
          <a:p>
            <a:pPr lvl="1">
              <a:buFont typeface="Wingdings" panose="05000000000000000000" pitchFamily="2" charset="2"/>
              <a:buChar char="q"/>
            </a:pPr>
            <a:endParaRPr lang="en-US" sz="2600" dirty="0"/>
          </a:p>
          <a:p>
            <a:pPr lvl="1">
              <a:buFont typeface="Wingdings" panose="05000000000000000000" pitchFamily="2" charset="2"/>
              <a:buChar char="q"/>
            </a:pPr>
            <a:r>
              <a:rPr lang="en-US" sz="2600" dirty="0"/>
              <a:t>We advocate for a wide variety of resources within their natural, built or cultural contexts within the Town of Kingston. Much of our work relates to the built environment.</a:t>
            </a:r>
          </a:p>
        </p:txBody>
      </p:sp>
    </p:spTree>
    <p:extLst>
      <p:ext uri="{BB962C8B-B14F-4D97-AF65-F5344CB8AC3E}">
        <p14:creationId xmlns:p14="http://schemas.microsoft.com/office/powerpoint/2010/main" val="122770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A7CA3-E133-2A1E-A514-504742ECCB01}"/>
              </a:ext>
            </a:extLst>
          </p:cNvPr>
          <p:cNvSpPr>
            <a:spLocks noGrp="1"/>
          </p:cNvSpPr>
          <p:nvPr>
            <p:ph type="title"/>
          </p:nvPr>
        </p:nvSpPr>
        <p:spPr/>
        <p:txBody>
          <a:bodyPr/>
          <a:lstStyle/>
          <a:p>
            <a:r>
              <a:rPr lang="en-US" b="1" dirty="0">
                <a:solidFill>
                  <a:srgbClr val="0070C0"/>
                </a:solidFill>
              </a:rPr>
              <a:t>Kingston Heritage Commission</a:t>
            </a:r>
          </a:p>
        </p:txBody>
      </p:sp>
      <p:sp>
        <p:nvSpPr>
          <p:cNvPr id="3" name="Content Placeholder 2">
            <a:extLst>
              <a:ext uri="{FF2B5EF4-FFF2-40B4-BE49-F238E27FC236}">
                <a16:creationId xmlns:a16="http://schemas.microsoft.com/office/drawing/2014/main" id="{FCF3199E-E32C-10D8-418B-8B2A937C3AB6}"/>
              </a:ext>
            </a:extLst>
          </p:cNvPr>
          <p:cNvSpPr>
            <a:spLocks noGrp="1"/>
          </p:cNvSpPr>
          <p:nvPr>
            <p:ph idx="1"/>
          </p:nvPr>
        </p:nvSpPr>
        <p:spPr/>
        <p:txBody>
          <a:bodyPr/>
          <a:lstStyle/>
          <a:p>
            <a:pPr>
              <a:buFont typeface="Wingdings" panose="05000000000000000000" pitchFamily="2" charset="2"/>
              <a:buChar char="q"/>
            </a:pPr>
            <a:r>
              <a:rPr lang="en-US" b="1" dirty="0"/>
              <a:t>Certified Local Government Status</a:t>
            </a:r>
          </a:p>
          <a:p>
            <a:pPr lvl="1">
              <a:buFont typeface="Wingdings" panose="05000000000000000000" pitchFamily="2" charset="2"/>
              <a:buChar char="q"/>
            </a:pPr>
            <a:r>
              <a:rPr lang="en-US" dirty="0"/>
              <a:t>CLG is funded by the Federal Government – partnership between the community and the State Historic Preservation Office (SHPO/DHR)</a:t>
            </a:r>
          </a:p>
          <a:p>
            <a:pPr lvl="1">
              <a:buFont typeface="Wingdings" panose="05000000000000000000" pitchFamily="2" charset="2"/>
              <a:buChar char="q"/>
            </a:pPr>
            <a:r>
              <a:rPr lang="en-US" dirty="0"/>
              <a:t>Community is “certified” against a set of requirements – identification, registration, and protection of historic resources</a:t>
            </a:r>
          </a:p>
          <a:p>
            <a:pPr lvl="1">
              <a:buFont typeface="Wingdings" panose="05000000000000000000" pitchFamily="2" charset="2"/>
              <a:buChar char="q"/>
            </a:pPr>
            <a:r>
              <a:rPr lang="en-US" dirty="0"/>
              <a:t>The community must have an active Historic District Commission </a:t>
            </a:r>
          </a:p>
          <a:p>
            <a:pPr lvl="1">
              <a:buFont typeface="Wingdings" panose="05000000000000000000" pitchFamily="2" charset="2"/>
              <a:buChar char="q"/>
            </a:pPr>
            <a:r>
              <a:rPr lang="en-US" dirty="0"/>
              <a:t>Kingston is one of only 29 cities and towns in NH that have been certified as a CLG. We are also one of the more active towns </a:t>
            </a:r>
          </a:p>
          <a:p>
            <a:pPr lvl="1">
              <a:buFont typeface="Wingdings" panose="05000000000000000000" pitchFamily="2" charset="2"/>
              <a:buChar char="q"/>
            </a:pPr>
            <a:r>
              <a:rPr lang="en-US" dirty="0"/>
              <a:t>The entire community is the CLG, not just the Historic District Commission or the Heritage Commission</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marL="457200" lvl="1" indent="0">
              <a:buNone/>
            </a:pPr>
            <a:endParaRPr lang="en-US" dirty="0"/>
          </a:p>
        </p:txBody>
      </p:sp>
    </p:spTree>
    <p:extLst>
      <p:ext uri="{BB962C8B-B14F-4D97-AF65-F5344CB8AC3E}">
        <p14:creationId xmlns:p14="http://schemas.microsoft.com/office/powerpoint/2010/main" val="4285372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2A7FB-29F7-38D2-5DE6-BA3FE977C745}"/>
              </a:ext>
            </a:extLst>
          </p:cNvPr>
          <p:cNvSpPr>
            <a:spLocks noGrp="1"/>
          </p:cNvSpPr>
          <p:nvPr>
            <p:ph type="title"/>
          </p:nvPr>
        </p:nvSpPr>
        <p:spPr/>
        <p:txBody>
          <a:bodyPr/>
          <a:lstStyle/>
          <a:p>
            <a:r>
              <a:rPr lang="en-US" dirty="0">
                <a:solidFill>
                  <a:srgbClr val="0070C0"/>
                </a:solidFill>
              </a:rPr>
              <a:t>Kingston Heritage Commission</a:t>
            </a:r>
          </a:p>
        </p:txBody>
      </p:sp>
      <p:sp>
        <p:nvSpPr>
          <p:cNvPr id="3" name="Content Placeholder 2">
            <a:extLst>
              <a:ext uri="{FF2B5EF4-FFF2-40B4-BE49-F238E27FC236}">
                <a16:creationId xmlns:a16="http://schemas.microsoft.com/office/drawing/2014/main" id="{D9EEA19E-82E4-F5FF-0BE8-82D37DE41E92}"/>
              </a:ext>
            </a:extLst>
          </p:cNvPr>
          <p:cNvSpPr>
            <a:spLocks noGrp="1"/>
          </p:cNvSpPr>
          <p:nvPr>
            <p:ph idx="1"/>
          </p:nvPr>
        </p:nvSpPr>
        <p:spPr/>
        <p:txBody>
          <a:bodyPr/>
          <a:lstStyle/>
          <a:p>
            <a:pPr>
              <a:buFont typeface="Wingdings" panose="05000000000000000000" pitchFamily="2" charset="2"/>
              <a:buChar char="q"/>
            </a:pPr>
            <a:r>
              <a:rPr lang="en-US" dirty="0"/>
              <a:t> </a:t>
            </a:r>
            <a:r>
              <a:rPr lang="en-US" b="1" dirty="0"/>
              <a:t>Obligations of a CLG</a:t>
            </a:r>
            <a:r>
              <a:rPr lang="en-US" dirty="0"/>
              <a:t>:</a:t>
            </a:r>
          </a:p>
          <a:p>
            <a:pPr lvl="1">
              <a:buFont typeface="Wingdings" panose="05000000000000000000" pitchFamily="2" charset="2"/>
              <a:buChar char="q"/>
            </a:pPr>
            <a:r>
              <a:rPr lang="en-US" dirty="0"/>
              <a:t>Local Commitment: CLGs must enact and enforce appropriate historic district ordinances</a:t>
            </a:r>
          </a:p>
          <a:p>
            <a:pPr lvl="1">
              <a:buFont typeface="Wingdings" panose="05000000000000000000" pitchFamily="2" charset="2"/>
              <a:buChar char="q"/>
            </a:pPr>
            <a:r>
              <a:rPr lang="en-US" dirty="0"/>
              <a:t>Regular Meetings: Historic District Commissions must meet at least 4 times a year.</a:t>
            </a:r>
          </a:p>
          <a:p>
            <a:pPr lvl="1">
              <a:buFont typeface="Wingdings" panose="05000000000000000000" pitchFamily="2" charset="2"/>
              <a:buChar char="q"/>
            </a:pPr>
            <a:r>
              <a:rPr lang="en-US" dirty="0"/>
              <a:t>Public Participation: CLGs must provide opportunities for public participation in local preservation efforts</a:t>
            </a:r>
          </a:p>
        </p:txBody>
      </p:sp>
    </p:spTree>
    <p:extLst>
      <p:ext uri="{BB962C8B-B14F-4D97-AF65-F5344CB8AC3E}">
        <p14:creationId xmlns:p14="http://schemas.microsoft.com/office/powerpoint/2010/main" val="20296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AC18-DCEC-EEB3-CE42-86F9EE193CA4}"/>
              </a:ext>
            </a:extLst>
          </p:cNvPr>
          <p:cNvSpPr>
            <a:spLocks noGrp="1"/>
          </p:cNvSpPr>
          <p:nvPr>
            <p:ph type="title"/>
          </p:nvPr>
        </p:nvSpPr>
        <p:spPr/>
        <p:txBody>
          <a:bodyPr/>
          <a:lstStyle/>
          <a:p>
            <a:r>
              <a:rPr lang="en-US" b="1" dirty="0">
                <a:solidFill>
                  <a:srgbClr val="0070C0"/>
                </a:solidFill>
              </a:rPr>
              <a:t>Kingston Heritage Commission</a:t>
            </a:r>
          </a:p>
        </p:txBody>
      </p:sp>
      <p:sp>
        <p:nvSpPr>
          <p:cNvPr id="3" name="Content Placeholder 2">
            <a:extLst>
              <a:ext uri="{FF2B5EF4-FFF2-40B4-BE49-F238E27FC236}">
                <a16:creationId xmlns:a16="http://schemas.microsoft.com/office/drawing/2014/main" id="{F4180D19-ECBD-0A50-A1FE-8DA84761313F}"/>
              </a:ext>
            </a:extLst>
          </p:cNvPr>
          <p:cNvSpPr>
            <a:spLocks noGrp="1"/>
          </p:cNvSpPr>
          <p:nvPr>
            <p:ph idx="1"/>
          </p:nvPr>
        </p:nvSpPr>
        <p:spPr/>
        <p:txBody>
          <a:bodyPr/>
          <a:lstStyle/>
          <a:p>
            <a:pPr>
              <a:buFont typeface="Wingdings" panose="05000000000000000000" pitchFamily="2" charset="2"/>
              <a:buChar char="q"/>
            </a:pPr>
            <a:r>
              <a:rPr lang="en-US" b="1" dirty="0"/>
              <a:t>Benefits as a Certified Local Government:</a:t>
            </a:r>
          </a:p>
          <a:p>
            <a:pPr lvl="1">
              <a:buFont typeface="Wingdings" panose="05000000000000000000" pitchFamily="2" charset="2"/>
              <a:buChar char="q"/>
            </a:pPr>
            <a:r>
              <a:rPr lang="en-US" b="1" dirty="0"/>
              <a:t>Grants</a:t>
            </a:r>
            <a:r>
              <a:rPr lang="en-US" dirty="0"/>
              <a:t>: CLGs have access to grant funds available only to CLGs.</a:t>
            </a:r>
          </a:p>
          <a:p>
            <a:pPr lvl="2">
              <a:buFont typeface="Wingdings" panose="05000000000000000000" pitchFamily="2" charset="2"/>
              <a:buChar char="q"/>
            </a:pPr>
            <a:r>
              <a:rPr lang="en-US" dirty="0"/>
              <a:t>We have obtained two grants for the following projects:</a:t>
            </a:r>
          </a:p>
          <a:p>
            <a:pPr lvl="3">
              <a:buFont typeface="Wingdings" panose="05000000000000000000" pitchFamily="2" charset="2"/>
              <a:buChar char="q"/>
            </a:pPr>
            <a:r>
              <a:rPr lang="en-US" dirty="0"/>
              <a:t>Preparation of the Historic and Cultural Resources Chapter to the Master Plan</a:t>
            </a:r>
          </a:p>
          <a:p>
            <a:pPr lvl="3">
              <a:buFont typeface="Wingdings" panose="05000000000000000000" pitchFamily="2" charset="2"/>
              <a:buChar char="q"/>
            </a:pPr>
            <a:r>
              <a:rPr lang="en-US" dirty="0"/>
              <a:t>Preparation of the nomination of the Plains Cemetery for listing on the National Register of Historic Places</a:t>
            </a:r>
          </a:p>
          <a:p>
            <a:pPr lvl="1">
              <a:buFont typeface="Wingdings" panose="05000000000000000000" pitchFamily="2" charset="2"/>
              <a:buChar char="q"/>
            </a:pPr>
            <a:r>
              <a:rPr lang="en-US" b="1" dirty="0"/>
              <a:t>Support</a:t>
            </a:r>
            <a:r>
              <a:rPr lang="en-US" dirty="0"/>
              <a:t>: CLG communities receive technical support from the DHR to advance local preservation activities</a:t>
            </a:r>
          </a:p>
          <a:p>
            <a:pPr lvl="1">
              <a:buFont typeface="Wingdings" panose="05000000000000000000" pitchFamily="2" charset="2"/>
              <a:buChar char="q"/>
            </a:pPr>
            <a:r>
              <a:rPr lang="en-US" b="1" dirty="0"/>
              <a:t>Strong Community</a:t>
            </a:r>
            <a:r>
              <a:rPr lang="en-US" dirty="0"/>
              <a:t>: a strong local preservation program can increase property values, assist in promoting heritage tourism, and promote community heritage and identity.</a:t>
            </a:r>
          </a:p>
        </p:txBody>
      </p:sp>
    </p:spTree>
    <p:extLst>
      <p:ext uri="{BB962C8B-B14F-4D97-AF65-F5344CB8AC3E}">
        <p14:creationId xmlns:p14="http://schemas.microsoft.com/office/powerpoint/2010/main" val="2685129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B4431-8A31-4372-3B2C-CF1DCA385ACE}"/>
              </a:ext>
            </a:extLst>
          </p:cNvPr>
          <p:cNvSpPr>
            <a:spLocks noGrp="1"/>
          </p:cNvSpPr>
          <p:nvPr>
            <p:ph type="title"/>
          </p:nvPr>
        </p:nvSpPr>
        <p:spPr/>
        <p:txBody>
          <a:bodyPr/>
          <a:lstStyle/>
          <a:p>
            <a:r>
              <a:rPr lang="en-US" b="1" dirty="0">
                <a:solidFill>
                  <a:srgbClr val="0070C0"/>
                </a:solidFill>
              </a:rPr>
              <a:t>Kingston Heritage Commission</a:t>
            </a:r>
          </a:p>
        </p:txBody>
      </p:sp>
      <p:sp>
        <p:nvSpPr>
          <p:cNvPr id="3" name="Content Placeholder 2">
            <a:extLst>
              <a:ext uri="{FF2B5EF4-FFF2-40B4-BE49-F238E27FC236}">
                <a16:creationId xmlns:a16="http://schemas.microsoft.com/office/drawing/2014/main" id="{3CFBA78E-1C7B-CB56-49D5-388515851298}"/>
              </a:ext>
            </a:extLst>
          </p:cNvPr>
          <p:cNvSpPr>
            <a:spLocks noGrp="1"/>
          </p:cNvSpPr>
          <p:nvPr>
            <p:ph idx="1"/>
          </p:nvPr>
        </p:nvSpPr>
        <p:spPr/>
        <p:txBody>
          <a:bodyPr>
            <a:normAutofit lnSpcReduction="10000"/>
          </a:bodyPr>
          <a:lstStyle/>
          <a:p>
            <a:pPr>
              <a:buFont typeface="Wingdings" panose="05000000000000000000" pitchFamily="2" charset="2"/>
              <a:buChar char="q"/>
            </a:pPr>
            <a:r>
              <a:rPr lang="en-US" dirty="0"/>
              <a:t> </a:t>
            </a:r>
            <a:r>
              <a:rPr lang="en-US" b="1" dirty="0"/>
              <a:t>Accomplishments in the Past Year</a:t>
            </a:r>
            <a:r>
              <a:rPr lang="en-US" dirty="0"/>
              <a:t>:</a:t>
            </a:r>
          </a:p>
          <a:p>
            <a:pPr lvl="1">
              <a:buFont typeface="Wingdings" panose="05000000000000000000" pitchFamily="2" charset="2"/>
              <a:buChar char="q"/>
            </a:pPr>
            <a:r>
              <a:rPr lang="en-US" dirty="0"/>
              <a:t>Assisting the DPW on the Grace Daley barn rehabilitation</a:t>
            </a:r>
          </a:p>
          <a:p>
            <a:pPr lvl="1">
              <a:buFont typeface="Wingdings" panose="05000000000000000000" pitchFamily="2" charset="2"/>
              <a:buChar char="q"/>
            </a:pPr>
            <a:r>
              <a:rPr lang="en-US" dirty="0"/>
              <a:t>Working with the DPW on Nichols Memorial Library roof issues</a:t>
            </a:r>
          </a:p>
          <a:p>
            <a:pPr lvl="1">
              <a:buFont typeface="Wingdings" panose="05000000000000000000" pitchFamily="2" charset="2"/>
              <a:buChar char="q"/>
            </a:pPr>
            <a:r>
              <a:rPr lang="en-US" dirty="0"/>
              <a:t>Sent a letter to all owners of historic homes in town, letting them know about some resources available to them for improvements</a:t>
            </a:r>
          </a:p>
          <a:p>
            <a:pPr lvl="1">
              <a:buFont typeface="Wingdings" panose="05000000000000000000" pitchFamily="2" charset="2"/>
              <a:buChar char="q"/>
            </a:pPr>
            <a:r>
              <a:rPr lang="en-US" dirty="0"/>
              <a:t>Worked with the Board of Selectmen and staff to create a process to administer the RSA 79D barn easement program including a flow chart and assessment checklist </a:t>
            </a:r>
          </a:p>
          <a:p>
            <a:pPr lvl="1">
              <a:buFont typeface="Wingdings" panose="05000000000000000000" pitchFamily="2" charset="2"/>
              <a:buChar char="q"/>
            </a:pPr>
            <a:r>
              <a:rPr lang="en-US" dirty="0"/>
              <a:t>Researched and completed a report on the Furlong House for the “At Risk Documentation” program. This program has prepared 9 reports since 2016</a:t>
            </a:r>
          </a:p>
          <a:p>
            <a:pPr lvl="1">
              <a:buFont typeface="Wingdings" panose="05000000000000000000" pitchFamily="2" charset="2"/>
              <a:buChar char="q"/>
            </a:pPr>
            <a:r>
              <a:rPr lang="en-US" dirty="0"/>
              <a:t>Led the multi-committee effort to complete the restoration of the Stained Glass windows in the Nichols Memorial Library</a:t>
            </a:r>
          </a:p>
        </p:txBody>
      </p:sp>
    </p:spTree>
    <p:extLst>
      <p:ext uri="{BB962C8B-B14F-4D97-AF65-F5344CB8AC3E}">
        <p14:creationId xmlns:p14="http://schemas.microsoft.com/office/powerpoint/2010/main" val="775301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933A6-1244-0796-48A4-B9FDB15B2177}"/>
              </a:ext>
            </a:extLst>
          </p:cNvPr>
          <p:cNvSpPr>
            <a:spLocks noGrp="1"/>
          </p:cNvSpPr>
          <p:nvPr>
            <p:ph type="title"/>
          </p:nvPr>
        </p:nvSpPr>
        <p:spPr>
          <a:xfrm>
            <a:off x="838200" y="401701"/>
            <a:ext cx="10515600" cy="1325563"/>
          </a:xfrm>
        </p:spPr>
        <p:txBody>
          <a:bodyPr/>
          <a:lstStyle/>
          <a:p>
            <a:r>
              <a:rPr lang="en-US" b="1" dirty="0">
                <a:solidFill>
                  <a:srgbClr val="0070C0"/>
                </a:solidFill>
              </a:rPr>
              <a:t>Kingston Heritage Commission</a:t>
            </a:r>
          </a:p>
        </p:txBody>
      </p:sp>
      <p:sp>
        <p:nvSpPr>
          <p:cNvPr id="3" name="Content Placeholder 2">
            <a:extLst>
              <a:ext uri="{FF2B5EF4-FFF2-40B4-BE49-F238E27FC236}">
                <a16:creationId xmlns:a16="http://schemas.microsoft.com/office/drawing/2014/main" id="{C298C8E6-3D97-A85C-4B66-67E9657584DF}"/>
              </a:ext>
            </a:extLst>
          </p:cNvPr>
          <p:cNvSpPr>
            <a:spLocks noGrp="1"/>
          </p:cNvSpPr>
          <p:nvPr>
            <p:ph idx="1"/>
          </p:nvPr>
        </p:nvSpPr>
        <p:spPr/>
        <p:txBody>
          <a:bodyPr/>
          <a:lstStyle/>
          <a:p>
            <a:pPr>
              <a:buFont typeface="Wingdings" panose="05000000000000000000" pitchFamily="2" charset="2"/>
              <a:buChar char="q"/>
            </a:pPr>
            <a:r>
              <a:rPr lang="en-US" b="1" dirty="0"/>
              <a:t>Accomplishments Continued:</a:t>
            </a:r>
          </a:p>
          <a:p>
            <a:pPr lvl="1">
              <a:buFont typeface="Wingdings" panose="05000000000000000000" pitchFamily="2" charset="2"/>
              <a:buChar char="q"/>
            </a:pPr>
            <a:r>
              <a:rPr lang="en-US" dirty="0"/>
              <a:t>Coordinating a multi-organization task force to help the DPW rehabilitate the Plains Cemetery and prepare for it’s 300</a:t>
            </a:r>
            <a:r>
              <a:rPr lang="en-US" baseline="30000" dirty="0"/>
              <a:t>th</a:t>
            </a:r>
            <a:r>
              <a:rPr lang="en-US" dirty="0"/>
              <a:t> Anniversary in 2025</a:t>
            </a:r>
          </a:p>
          <a:p>
            <a:pPr lvl="1">
              <a:buFont typeface="Wingdings" panose="05000000000000000000" pitchFamily="2" charset="2"/>
              <a:buChar char="q"/>
            </a:pPr>
            <a:r>
              <a:rPr lang="en-US" dirty="0"/>
              <a:t>Working with the Conservation Commission on a post-contact archaeological survey of a foundation at the Valley Lane Town Forest </a:t>
            </a:r>
          </a:p>
          <a:p>
            <a:pPr lvl="1">
              <a:buFont typeface="Wingdings" panose="05000000000000000000" pitchFamily="2" charset="2"/>
              <a:buChar char="q"/>
            </a:pPr>
            <a:r>
              <a:rPr lang="en-US" dirty="0"/>
              <a:t>Hosted the New Hampshire Division of Historic Resources in a combined HC/HDC meeting to review our Certified Local Government  (CLG) status </a:t>
            </a:r>
          </a:p>
          <a:p>
            <a:pPr lvl="1">
              <a:buFont typeface="Wingdings" panose="05000000000000000000" pitchFamily="2" charset="2"/>
              <a:buChar char="q"/>
            </a:pPr>
            <a:endParaRPr lang="en-US" dirty="0"/>
          </a:p>
        </p:txBody>
      </p:sp>
    </p:spTree>
    <p:extLst>
      <p:ext uri="{BB962C8B-B14F-4D97-AF65-F5344CB8AC3E}">
        <p14:creationId xmlns:p14="http://schemas.microsoft.com/office/powerpoint/2010/main" val="296031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5FACA-222F-2031-D148-12BE6D8470FD}"/>
              </a:ext>
            </a:extLst>
          </p:cNvPr>
          <p:cNvSpPr>
            <a:spLocks noGrp="1"/>
          </p:cNvSpPr>
          <p:nvPr>
            <p:ph type="title"/>
          </p:nvPr>
        </p:nvSpPr>
        <p:spPr/>
        <p:txBody>
          <a:bodyPr/>
          <a:lstStyle/>
          <a:p>
            <a:r>
              <a:rPr lang="en-US" b="1" dirty="0">
                <a:solidFill>
                  <a:srgbClr val="0070C0"/>
                </a:solidFill>
              </a:rPr>
              <a:t>Kingston Heritage Commission</a:t>
            </a:r>
          </a:p>
        </p:txBody>
      </p:sp>
      <p:sp>
        <p:nvSpPr>
          <p:cNvPr id="3" name="Content Placeholder 2">
            <a:extLst>
              <a:ext uri="{FF2B5EF4-FFF2-40B4-BE49-F238E27FC236}">
                <a16:creationId xmlns:a16="http://schemas.microsoft.com/office/drawing/2014/main" id="{D001BE8D-11C7-6B95-426F-3EE22BF0C8BD}"/>
              </a:ext>
            </a:extLst>
          </p:cNvPr>
          <p:cNvSpPr>
            <a:spLocks noGrp="1"/>
          </p:cNvSpPr>
          <p:nvPr>
            <p:ph idx="1"/>
          </p:nvPr>
        </p:nvSpPr>
        <p:spPr/>
        <p:txBody>
          <a:bodyPr>
            <a:normAutofit lnSpcReduction="10000"/>
          </a:bodyPr>
          <a:lstStyle/>
          <a:p>
            <a:pPr>
              <a:buFont typeface="Wingdings" panose="05000000000000000000" pitchFamily="2" charset="2"/>
              <a:buChar char="q"/>
            </a:pPr>
            <a:r>
              <a:rPr lang="en-US" dirty="0"/>
              <a:t> </a:t>
            </a:r>
            <a:r>
              <a:rPr lang="en-US" b="1" dirty="0"/>
              <a:t>Need for volunteers:</a:t>
            </a:r>
          </a:p>
          <a:p>
            <a:pPr lvl="1">
              <a:buFont typeface="Wingdings" panose="05000000000000000000" pitchFamily="2" charset="2"/>
              <a:buChar char="q"/>
            </a:pPr>
            <a:r>
              <a:rPr lang="en-US" dirty="0"/>
              <a:t>The Heritage Commission has opportunities for alternate members and volunteers</a:t>
            </a:r>
          </a:p>
          <a:p>
            <a:pPr lvl="1">
              <a:buFont typeface="Wingdings" panose="05000000000000000000" pitchFamily="2" charset="2"/>
              <a:buChar char="q"/>
            </a:pPr>
            <a:r>
              <a:rPr lang="en-US" dirty="0"/>
              <a:t>We need people who have an appreciation of history and are interested in historic preservation</a:t>
            </a:r>
          </a:p>
          <a:p>
            <a:pPr lvl="1">
              <a:buFont typeface="Wingdings" panose="05000000000000000000" pitchFamily="2" charset="2"/>
              <a:buChar char="q"/>
            </a:pPr>
            <a:r>
              <a:rPr lang="en-US" dirty="0"/>
              <a:t>Activities include doing research, coordinating projects, tracking data, participating in meetings and training, etc.</a:t>
            </a:r>
          </a:p>
          <a:p>
            <a:pPr lvl="1">
              <a:buFont typeface="Wingdings" panose="05000000000000000000" pitchFamily="2" charset="2"/>
              <a:buChar char="q"/>
            </a:pPr>
            <a:r>
              <a:rPr lang="en-US" dirty="0"/>
              <a:t>There are many opportunities to learn new ideas and skills </a:t>
            </a:r>
          </a:p>
          <a:p>
            <a:pPr lvl="1">
              <a:buFont typeface="Wingdings" panose="05000000000000000000" pitchFamily="2" charset="2"/>
              <a:buChar char="q"/>
            </a:pPr>
            <a:endParaRPr lang="en-US" dirty="0"/>
          </a:p>
          <a:p>
            <a:pPr marL="457200" lvl="1" indent="0">
              <a:buNone/>
            </a:pPr>
            <a:r>
              <a:rPr lang="en-US" dirty="0"/>
              <a:t>Volunteering is the ultimate exercise in democracy. You vote in elections once a year, but when you volunteer you vote every day about the kind of community you want to live in.              </a:t>
            </a:r>
            <a:r>
              <a:rPr lang="en-US" sz="1800" dirty="0"/>
              <a:t>Anonymous</a:t>
            </a:r>
            <a:r>
              <a:rPr lang="en-US" dirty="0"/>
              <a:t>  </a:t>
            </a:r>
          </a:p>
          <a:p>
            <a:pPr lvl="1">
              <a:buFont typeface="Wingdings" panose="05000000000000000000" pitchFamily="2" charset="2"/>
              <a:buChar char="q"/>
            </a:pPr>
            <a:endParaRPr lang="en-US" b="1" dirty="0"/>
          </a:p>
          <a:p>
            <a:pPr marL="0" indent="0">
              <a:buNone/>
            </a:pPr>
            <a:endParaRPr lang="en-US" b="1" dirty="0"/>
          </a:p>
        </p:txBody>
      </p:sp>
    </p:spTree>
    <p:extLst>
      <p:ext uri="{BB962C8B-B14F-4D97-AF65-F5344CB8AC3E}">
        <p14:creationId xmlns:p14="http://schemas.microsoft.com/office/powerpoint/2010/main" val="2612517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TotalTime>
  <Words>646</Words>
  <Application>Microsoft Office PowerPoint</Application>
  <PresentationFormat>Widescreen</PresentationFormat>
  <Paragraphs>52</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Aptos Display</vt:lpstr>
      <vt:lpstr>Arial</vt:lpstr>
      <vt:lpstr>Calibri</vt:lpstr>
      <vt:lpstr>Wingdings</vt:lpstr>
      <vt:lpstr>Office Theme</vt:lpstr>
      <vt:lpstr>Kingston Heritage Commission</vt:lpstr>
      <vt:lpstr>Kingston Heritage Commission</vt:lpstr>
      <vt:lpstr>Kingston Heritage Commission</vt:lpstr>
      <vt:lpstr>Kingston Heritage Commission</vt:lpstr>
      <vt:lpstr>Kingston Heritage Commission</vt:lpstr>
      <vt:lpstr>Kingston Heritage Commission</vt:lpstr>
      <vt:lpstr>Kingston Heritage Commission</vt:lpstr>
      <vt:lpstr>Kingston Heritage Commission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Kingston Heritage Commission</dc:title>
  <dc:creator>Ernest Landry</dc:creator>
  <cp:lastModifiedBy>Ernest Landry</cp:lastModifiedBy>
  <cp:revision>8</cp:revision>
  <dcterms:created xsi:type="dcterms:W3CDTF">2024-05-06T10:22:26Z</dcterms:created>
  <dcterms:modified xsi:type="dcterms:W3CDTF">2024-05-07T14:50:03Z</dcterms:modified>
</cp:coreProperties>
</file>